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8" r:id="rId11"/>
    <p:sldId id="275" r:id="rId12"/>
    <p:sldId id="272" r:id="rId13"/>
    <p:sldId id="276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88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BD16607-09BB-4260-A9B3-4E093B3FDFC0}" type="datetimeFigureOut">
              <a:rPr lang="zh-TW" altLang="en-US" smtClean="0"/>
              <a:t>2011/11/12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77F342B-6220-4153-B582-A9E9E99A400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16607-09BB-4260-A9B3-4E093B3FDFC0}" type="datetimeFigureOut">
              <a:rPr lang="zh-TW" altLang="en-US" smtClean="0"/>
              <a:t>2011/11/12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7F342B-6220-4153-B582-A9E9E99A400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16607-09BB-4260-A9B3-4E093B3FDFC0}" type="datetimeFigureOut">
              <a:rPr lang="zh-TW" altLang="en-US" smtClean="0"/>
              <a:t>2011/11/12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7F342B-6220-4153-B582-A9E9E99A400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16607-09BB-4260-A9B3-4E093B3FDFC0}" type="datetimeFigureOut">
              <a:rPr lang="zh-TW" altLang="en-US" smtClean="0"/>
              <a:t>2011/11/12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7F342B-6220-4153-B582-A9E9E99A400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16607-09BB-4260-A9B3-4E093B3FDFC0}" type="datetimeFigureOut">
              <a:rPr lang="zh-TW" altLang="en-US" smtClean="0"/>
              <a:t>2011/11/12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7F342B-6220-4153-B582-A9E9E99A400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16607-09BB-4260-A9B3-4E093B3FDFC0}" type="datetimeFigureOut">
              <a:rPr lang="zh-TW" altLang="en-US" smtClean="0"/>
              <a:t>2011/11/12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7F342B-6220-4153-B582-A9E9E99A400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16607-09BB-4260-A9B3-4E093B3FDFC0}" type="datetimeFigureOut">
              <a:rPr lang="zh-TW" altLang="en-US" smtClean="0"/>
              <a:t>2011/11/12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7F342B-6220-4153-B582-A9E9E99A400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16607-09BB-4260-A9B3-4E093B3FDFC0}" type="datetimeFigureOut">
              <a:rPr lang="zh-TW" altLang="en-US" smtClean="0"/>
              <a:t>2011/11/12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7F342B-6220-4153-B582-A9E9E99A400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D16607-09BB-4260-A9B3-4E093B3FDFC0}" type="datetimeFigureOut">
              <a:rPr lang="zh-TW" altLang="en-US" smtClean="0"/>
              <a:t>2011/11/12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7F342B-6220-4153-B582-A9E9E99A400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BD16607-09BB-4260-A9B3-4E093B3FDFC0}" type="datetimeFigureOut">
              <a:rPr lang="zh-TW" altLang="en-US" smtClean="0"/>
              <a:t>2011/11/12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77F342B-6220-4153-B582-A9E9E99A400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BD16607-09BB-4260-A9B3-4E093B3FDFC0}" type="datetimeFigureOut">
              <a:rPr lang="zh-TW" altLang="en-US" smtClean="0"/>
              <a:t>2011/11/12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77F342B-6220-4153-B582-A9E9E99A400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BD16607-09BB-4260-A9B3-4E093B3FDFC0}" type="datetimeFigureOut">
              <a:rPr lang="zh-TW" altLang="en-US" smtClean="0"/>
              <a:t>2011/11/12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77F342B-6220-4153-B582-A9E9E99A400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mathurl.com/6hf9dp2.pn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mathurl.com/67sqfx5.p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://mathurl.com/3nmwcde.p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mathurl.com/6f8swuw.pn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mathurl.com/6yqq3ts.pn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://mathurl.com/3ww7c3u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Option Pricing</a:t>
            </a:r>
            <a:br>
              <a:rPr lang="en-US" altLang="zh-TW" dirty="0" smtClean="0"/>
            </a:br>
            <a:r>
              <a:rPr lang="en-US" altLang="zh-TW" dirty="0" smtClean="0"/>
              <a:t>under </a:t>
            </a:r>
            <a:r>
              <a:rPr lang="en-US" altLang="zh-TW" dirty="0"/>
              <a:t>Risk </a:t>
            </a:r>
            <a:r>
              <a:rPr lang="en-US" altLang="zh-TW" dirty="0" smtClean="0"/>
              <a:t>Neutral prob.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Presented by Chun-Yuan Chiu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邱俊淵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84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Empirical Distribution</a:t>
            </a:r>
            <a:endParaRPr lang="zh-TW" altLang="en-US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1556792"/>
            <a:ext cx="8162925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525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pdf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48680"/>
            <a:ext cx="8964997" cy="5976664"/>
          </a:xfrm>
          <a:prstGeom prst="rect">
            <a:avLst/>
          </a:prstGeom>
        </p:spPr>
      </p:pic>
      <p:cxnSp>
        <p:nvCxnSpPr>
          <p:cNvPr id="6" name="直線接點 5"/>
          <p:cNvCxnSpPr/>
          <p:nvPr/>
        </p:nvCxnSpPr>
        <p:spPr>
          <a:xfrm>
            <a:off x="6156176" y="2060848"/>
            <a:ext cx="936104" cy="0"/>
          </a:xfrm>
          <a:prstGeom prst="line">
            <a:avLst/>
          </a:prstGeom>
          <a:ln w="25400" cmpd="sng">
            <a:solidFill>
              <a:srgbClr val="66FF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6156176" y="2348880"/>
            <a:ext cx="936104" cy="0"/>
          </a:xfrm>
          <a:prstGeom prst="line">
            <a:avLst/>
          </a:prstGeom>
          <a:ln w="25400" cmpd="sng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>
            <a:off x="6156176" y="2636912"/>
            <a:ext cx="936104" cy="0"/>
          </a:xfrm>
          <a:prstGeom prst="line">
            <a:avLst/>
          </a:prstGeom>
          <a:ln w="25400" cmpd="sng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6156176" y="1772816"/>
            <a:ext cx="936104" cy="0"/>
          </a:xfrm>
          <a:prstGeom prst="line">
            <a:avLst/>
          </a:prstGeom>
          <a:ln w="25400" cmpd="sng">
            <a:solidFill>
              <a:srgbClr val="FFFF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6156176" y="1484784"/>
            <a:ext cx="936104" cy="0"/>
          </a:xfrm>
          <a:prstGeom prst="line">
            <a:avLst/>
          </a:prstGeom>
          <a:ln w="25400" cmpd="sng">
            <a:solidFill>
              <a:srgbClr val="FF5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7164288" y="1303600"/>
            <a:ext cx="11521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GBM</a:t>
            </a:r>
          </a:p>
          <a:p>
            <a:r>
              <a:rPr lang="en-US" altLang="zh-TW" dirty="0" smtClean="0"/>
              <a:t>NIG</a:t>
            </a:r>
          </a:p>
          <a:p>
            <a:r>
              <a:rPr lang="en-US" altLang="zh-TW" dirty="0" smtClean="0"/>
              <a:t>CGMY</a:t>
            </a:r>
          </a:p>
          <a:p>
            <a:r>
              <a:rPr lang="en-US" altLang="zh-TW" dirty="0" smtClean="0"/>
              <a:t>DE</a:t>
            </a:r>
          </a:p>
          <a:p>
            <a:r>
              <a:rPr lang="en-US" altLang="zh-TW" dirty="0" smtClean="0"/>
              <a:t>JD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7137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Numerical Method</a:t>
            </a:r>
            <a:endParaRPr lang="zh-TW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2348880"/>
            <a:ext cx="4752975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437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i="1" dirty="0" smtClean="0"/>
              <a:t>Thanks for your attention!</a:t>
            </a:r>
            <a:endParaRPr lang="zh-TW" altLang="en-US" i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1378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Option Basic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447900"/>
            <a:ext cx="8267700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465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721818"/>
            <a:ext cx="6191250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因地、因時</a:t>
            </a:r>
            <a:endParaRPr lang="en-US" altLang="zh-TW" dirty="0" smtClean="0"/>
          </a:p>
          <a:p>
            <a:r>
              <a:rPr lang="en-US" altLang="zh-TW" dirty="0" smtClean="0"/>
              <a:t>Put-Call Parity</a:t>
            </a:r>
            <a:r>
              <a:rPr lang="zh-TW" altLang="en-US" dirty="0" smtClean="0"/>
              <a:t>：</a:t>
            </a:r>
            <a:r>
              <a:rPr lang="en-US" altLang="zh-TW" i="1" dirty="0"/>
              <a:t>C</a:t>
            </a:r>
            <a:r>
              <a:rPr lang="en-US" altLang="zh-TW" i="1" dirty="0" smtClean="0"/>
              <a:t> </a:t>
            </a:r>
            <a:r>
              <a:rPr lang="en-US" altLang="zh-TW" dirty="0" smtClean="0"/>
              <a:t>– </a:t>
            </a:r>
            <a:r>
              <a:rPr lang="en-US" altLang="zh-TW" i="1" dirty="0" smtClean="0"/>
              <a:t>P </a:t>
            </a:r>
            <a:r>
              <a:rPr lang="en-US" altLang="zh-TW" dirty="0" smtClean="0"/>
              <a:t>+ </a:t>
            </a:r>
            <a:r>
              <a:rPr lang="en-US" altLang="zh-TW" i="1" dirty="0" smtClean="0"/>
              <a:t>K </a:t>
            </a:r>
            <a:r>
              <a:rPr lang="en-US" altLang="zh-TW" dirty="0" smtClean="0"/>
              <a:t>= </a:t>
            </a:r>
            <a:r>
              <a:rPr lang="en-US" altLang="zh-TW" i="1" dirty="0" smtClean="0"/>
              <a:t>F</a:t>
            </a:r>
            <a:endParaRPr lang="zh-TW" altLang="en-US" i="1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Arbitrage</a:t>
            </a: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394338"/>
              </p:ext>
            </p:extLst>
          </p:nvPr>
        </p:nvGraphicFramePr>
        <p:xfrm>
          <a:off x="683568" y="3645024"/>
          <a:ext cx="8064892" cy="29523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3172"/>
                <a:gridCol w="733172"/>
                <a:gridCol w="733172"/>
                <a:gridCol w="733172"/>
                <a:gridCol w="733172"/>
                <a:gridCol w="733172"/>
                <a:gridCol w="733172"/>
                <a:gridCol w="733172"/>
                <a:gridCol w="733172"/>
                <a:gridCol w="733172"/>
                <a:gridCol w="733172"/>
              </a:tblGrid>
              <a:tr h="268393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Call</a:t>
                      </a:r>
                      <a:endParaRPr lang="en-US" sz="1200" b="0" i="0" u="none" strike="noStrike" dirty="0">
                        <a:solidFill>
                          <a:srgbClr val="99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Put</a:t>
                      </a:r>
                      <a:endParaRPr lang="en-US" sz="1200" b="0" i="0" u="none" strike="noStrike">
                        <a:solidFill>
                          <a:srgbClr val="0033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6839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>
                          <a:effectLst/>
                        </a:rPr>
                        <a:t>成交價</a:t>
                      </a:r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>
                          <a:effectLst/>
                        </a:rPr>
                        <a:t>買價</a:t>
                      </a:r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>
                          <a:effectLst/>
                        </a:rPr>
                        <a:t>賣價</a:t>
                      </a:r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>
                          <a:effectLst/>
                        </a:rPr>
                        <a:t>漲跌</a:t>
                      </a:r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>
                          <a:effectLst/>
                        </a:rPr>
                        <a:t>總量</a:t>
                      </a:r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>
                          <a:effectLst/>
                        </a:rPr>
                        <a:t>履約價</a:t>
                      </a:r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>
                          <a:effectLst/>
                        </a:rPr>
                        <a:t>成交價</a:t>
                      </a:r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>
                          <a:effectLst/>
                        </a:rPr>
                        <a:t>買價</a:t>
                      </a:r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>
                          <a:effectLst/>
                        </a:rPr>
                        <a:t>賣價</a:t>
                      </a:r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>
                          <a:effectLst/>
                        </a:rPr>
                        <a:t>漲跌</a:t>
                      </a:r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u="none" strike="noStrike">
                          <a:effectLst/>
                        </a:rPr>
                        <a:t>總量</a:t>
                      </a:r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6839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590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585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595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▽</a:t>
                      </a:r>
                      <a:r>
                        <a:rPr lang="en-US" altLang="zh-TW" sz="1200" u="none" strike="noStrike">
                          <a:effectLst/>
                        </a:rPr>
                        <a:t>10</a:t>
                      </a:r>
                      <a:endParaRPr lang="en-US" altLang="zh-TW" sz="1200" b="0" i="0" u="none" strike="noStrike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114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sng" strike="noStrike">
                          <a:effectLst/>
                        </a:rPr>
                        <a:t>6800</a:t>
                      </a:r>
                      <a:endParaRPr lang="en-US" altLang="zh-TW" sz="1200" b="0" i="0" u="sng" strike="noStrike">
                        <a:solidFill>
                          <a:srgbClr val="0000FF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4.3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4.3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4.6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▽</a:t>
                      </a:r>
                      <a:r>
                        <a:rPr lang="en-US" altLang="zh-TW" sz="1200" u="none" strike="noStrike">
                          <a:effectLst/>
                        </a:rPr>
                        <a:t>3</a:t>
                      </a:r>
                      <a:endParaRPr lang="en-US" altLang="zh-TW" sz="1200" b="0" i="0" u="none" strike="noStrike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2730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6839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495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488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493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▽</a:t>
                      </a:r>
                      <a:r>
                        <a:rPr lang="en-US" altLang="zh-TW" sz="1200" u="none" strike="noStrike">
                          <a:effectLst/>
                        </a:rPr>
                        <a:t>5</a:t>
                      </a:r>
                      <a:endParaRPr lang="en-US" altLang="zh-TW" sz="1200" b="0" i="0" u="none" strike="noStrike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135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sng" strike="noStrike">
                          <a:effectLst/>
                        </a:rPr>
                        <a:t>6900</a:t>
                      </a:r>
                      <a:endParaRPr lang="en-US" altLang="zh-TW" sz="1200" b="0" i="0" u="sng" strike="noStrike">
                        <a:solidFill>
                          <a:srgbClr val="0000FF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6.6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6.6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6.7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▽</a:t>
                      </a:r>
                      <a:r>
                        <a:rPr lang="en-US" altLang="zh-TW" sz="1200" u="none" strike="noStrike">
                          <a:effectLst/>
                        </a:rPr>
                        <a:t>3.9</a:t>
                      </a:r>
                      <a:endParaRPr lang="en-US" altLang="zh-TW" sz="1200" b="0" i="0" u="none" strike="noStrike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3386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6839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solidFill>
                            <a:srgbClr val="FF0000"/>
                          </a:solidFill>
                          <a:effectLst/>
                        </a:rPr>
                        <a:t>395</a:t>
                      </a:r>
                      <a:endParaRPr lang="en-US" altLang="zh-TW" sz="1200" b="1" i="0" u="none" strike="noStrike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solidFill>
                            <a:srgbClr val="FF0000"/>
                          </a:solidFill>
                          <a:effectLst/>
                        </a:rPr>
                        <a:t>393</a:t>
                      </a:r>
                      <a:endParaRPr lang="en-US" altLang="zh-TW" sz="1200" b="0" i="0" u="none" strike="noStrike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solidFill>
                            <a:srgbClr val="FF0000"/>
                          </a:solidFill>
                          <a:effectLst/>
                        </a:rPr>
                        <a:t>395</a:t>
                      </a:r>
                      <a:endParaRPr lang="en-US" altLang="zh-TW" sz="1200" b="0" i="0" u="none" strike="noStrike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solidFill>
                            <a:srgbClr val="FF0000"/>
                          </a:solidFill>
                          <a:effectLst/>
                        </a:rPr>
                        <a:t>▽</a:t>
                      </a:r>
                      <a:r>
                        <a:rPr lang="en-US" altLang="zh-TW" sz="1200" u="none" strike="noStrike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en-US" altLang="zh-TW" sz="1200" b="0" i="0" u="none" strike="noStrike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solidFill>
                            <a:srgbClr val="FF0000"/>
                          </a:solidFill>
                          <a:effectLst/>
                        </a:rPr>
                        <a:t>258</a:t>
                      </a:r>
                      <a:endParaRPr lang="en-US" altLang="zh-TW" sz="1200" b="0" i="0" u="none" strike="noStrike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sng" strike="noStrike" dirty="0">
                          <a:solidFill>
                            <a:srgbClr val="FF0000"/>
                          </a:solidFill>
                          <a:effectLst/>
                        </a:rPr>
                        <a:t>7000</a:t>
                      </a:r>
                      <a:endParaRPr lang="en-US" altLang="zh-TW" sz="1200" b="0" i="0" u="sng" strike="noStrike" dirty="0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en-US" altLang="zh-TW" sz="1200" b="1" i="0" u="none" strike="noStrike" dirty="0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11.5</a:t>
                      </a:r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▽</a:t>
                      </a:r>
                      <a:r>
                        <a:rPr lang="en-US" altLang="zh-TW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5.5</a:t>
                      </a:r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5265</a:t>
                      </a:r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6839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305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302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305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▽</a:t>
                      </a:r>
                      <a:r>
                        <a:rPr lang="en-US" altLang="zh-TW" sz="1200" u="none" strike="noStrike">
                          <a:effectLst/>
                        </a:rPr>
                        <a:t>10</a:t>
                      </a:r>
                      <a:endParaRPr lang="en-US" altLang="zh-TW" sz="1200" b="0" i="0" u="none" strike="noStrike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477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sng" strike="noStrike">
                          <a:effectLst/>
                        </a:rPr>
                        <a:t>7100</a:t>
                      </a:r>
                      <a:endParaRPr lang="en-US" altLang="zh-TW" sz="1200" b="0" i="0" u="sng" strike="noStrike">
                        <a:solidFill>
                          <a:srgbClr val="0000FF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18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18.5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▽</a:t>
                      </a:r>
                      <a:r>
                        <a:rPr lang="en-US" altLang="zh-TW" sz="1200" u="none" strike="noStrike" dirty="0">
                          <a:effectLst/>
                        </a:rPr>
                        <a:t>9</a:t>
                      </a:r>
                      <a:endParaRPr lang="en-US" altLang="zh-TW" sz="1200" b="0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10779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6839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218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218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220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▽</a:t>
                      </a:r>
                      <a:r>
                        <a:rPr lang="en-US" altLang="zh-TW" sz="1200" u="none" strike="noStrike">
                          <a:effectLst/>
                        </a:rPr>
                        <a:t>14</a:t>
                      </a:r>
                      <a:endParaRPr lang="en-US" altLang="zh-TW" sz="1200" b="0" i="0" u="none" strike="noStrike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1352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sng" strike="noStrike">
                          <a:effectLst/>
                        </a:rPr>
                        <a:t>7200</a:t>
                      </a:r>
                      <a:endParaRPr lang="en-US" altLang="zh-TW" sz="1200" b="0" i="0" u="sng" strike="noStrike">
                        <a:solidFill>
                          <a:srgbClr val="0000FF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32.5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32.5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33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▽</a:t>
                      </a:r>
                      <a:r>
                        <a:rPr lang="en-US" altLang="zh-TW" sz="1200" u="none" strike="noStrike">
                          <a:effectLst/>
                        </a:rPr>
                        <a:t>9.5</a:t>
                      </a:r>
                      <a:endParaRPr lang="en-US" altLang="zh-TW" sz="1200" b="0" i="0" u="none" strike="noStrike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9775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6839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144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143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144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▽</a:t>
                      </a:r>
                      <a:r>
                        <a:rPr lang="en-US" altLang="zh-TW" sz="1200" u="none" strike="noStrike" dirty="0">
                          <a:effectLst/>
                        </a:rPr>
                        <a:t>13</a:t>
                      </a:r>
                      <a:endParaRPr lang="en-US" altLang="zh-TW" sz="1200" b="0" i="0" u="none" strike="noStrike" dirty="0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2875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sng" strike="noStrike" dirty="0">
                          <a:effectLst/>
                        </a:rPr>
                        <a:t>7300</a:t>
                      </a:r>
                      <a:endParaRPr lang="en-US" altLang="zh-TW" sz="1200" b="0" i="0" u="sng" strike="noStrike" dirty="0">
                        <a:solidFill>
                          <a:srgbClr val="0000FF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57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57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58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▽</a:t>
                      </a:r>
                      <a:r>
                        <a:rPr lang="en-US" altLang="zh-TW" sz="1200" u="none" strike="noStrike">
                          <a:effectLst/>
                        </a:rPr>
                        <a:t>10</a:t>
                      </a:r>
                      <a:endParaRPr lang="en-US" altLang="zh-TW" sz="1200" b="0" i="0" u="none" strike="noStrike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11234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6839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solidFill>
                            <a:srgbClr val="FF0000"/>
                          </a:solidFill>
                          <a:effectLst/>
                        </a:rPr>
                        <a:t>84</a:t>
                      </a:r>
                      <a:endParaRPr lang="en-US" altLang="zh-TW" sz="1200" b="1" i="0" u="none" strike="noStrike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solidFill>
                            <a:srgbClr val="FF0000"/>
                          </a:solidFill>
                          <a:effectLst/>
                        </a:rPr>
                        <a:t>83</a:t>
                      </a:r>
                      <a:endParaRPr lang="en-US" altLang="zh-TW" sz="1200" b="0" i="0" u="none" strike="noStrike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solidFill>
                            <a:srgbClr val="FF0000"/>
                          </a:solidFill>
                          <a:effectLst/>
                        </a:rPr>
                        <a:t>84</a:t>
                      </a:r>
                      <a:endParaRPr lang="en-US" altLang="zh-TW" sz="1200" b="0" i="0" u="none" strike="noStrike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solidFill>
                            <a:srgbClr val="FF0000"/>
                          </a:solidFill>
                          <a:effectLst/>
                        </a:rPr>
                        <a:t>▽</a:t>
                      </a:r>
                      <a:r>
                        <a:rPr lang="en-US" altLang="zh-TW" sz="1200" u="none" strike="noStrike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en-US" altLang="zh-TW" sz="1200" b="0" i="0" u="none" strike="noStrike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solidFill>
                            <a:srgbClr val="FF0000"/>
                          </a:solidFill>
                          <a:effectLst/>
                        </a:rPr>
                        <a:t>15680</a:t>
                      </a:r>
                      <a:endParaRPr lang="en-US" altLang="zh-TW" sz="1200" b="0" i="0" u="none" strike="noStrike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sng" strike="noStrike" dirty="0">
                          <a:solidFill>
                            <a:srgbClr val="FF0000"/>
                          </a:solidFill>
                          <a:effectLst/>
                        </a:rPr>
                        <a:t>7400</a:t>
                      </a:r>
                      <a:endParaRPr lang="en-US" altLang="zh-TW" sz="1200" b="0" i="0" u="sng" strike="noStrike" dirty="0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96</a:t>
                      </a:r>
                      <a:endParaRPr lang="en-US" altLang="zh-TW" sz="1200" b="1" i="0" u="none" strike="noStrike" dirty="0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95</a:t>
                      </a:r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96</a:t>
                      </a:r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▽</a:t>
                      </a:r>
                      <a:r>
                        <a:rPr lang="en-US" altLang="zh-TW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7</a:t>
                      </a:r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9872</a:t>
                      </a:r>
                      <a:endParaRPr lang="en-US" altLang="zh-TW" sz="1200" b="0" i="0" u="none" strike="noStrike" dirty="0">
                        <a:solidFill>
                          <a:srgbClr val="FF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6839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40.5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40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40.5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▽</a:t>
                      </a:r>
                      <a:r>
                        <a:rPr lang="en-US" altLang="zh-TW" sz="1200" u="none" strike="noStrike">
                          <a:effectLst/>
                        </a:rPr>
                        <a:t>9.5</a:t>
                      </a:r>
                      <a:endParaRPr lang="en-US" altLang="zh-TW" sz="1200" b="0" i="0" u="none" strike="noStrike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18450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sng" strike="noStrike">
                          <a:effectLst/>
                        </a:rPr>
                        <a:t>7500</a:t>
                      </a:r>
                      <a:endParaRPr lang="en-US" altLang="zh-TW" sz="1200" b="0" i="0" u="sng" strike="noStrike">
                        <a:solidFill>
                          <a:srgbClr val="0000FF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155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155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156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▽</a:t>
                      </a:r>
                      <a:r>
                        <a:rPr lang="en-US" altLang="zh-TW" sz="1200" u="none" strike="noStrike">
                          <a:effectLst/>
                        </a:rPr>
                        <a:t>6</a:t>
                      </a:r>
                      <a:endParaRPr lang="en-US" altLang="zh-TW" sz="1200" b="0" i="0" u="none" strike="noStrike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5324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6839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16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15.5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▽</a:t>
                      </a:r>
                      <a:r>
                        <a:rPr lang="en-US" altLang="zh-TW" sz="1200" u="none" strike="noStrike">
                          <a:effectLst/>
                        </a:rPr>
                        <a:t>5.5</a:t>
                      </a:r>
                      <a:endParaRPr lang="en-US" altLang="zh-TW" sz="1200" b="0" i="0" u="none" strike="noStrike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16638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sng" strike="noStrike">
                          <a:effectLst/>
                        </a:rPr>
                        <a:t>7600</a:t>
                      </a:r>
                      <a:endParaRPr lang="en-US" altLang="zh-TW" sz="1200" b="0" i="0" u="sng" strike="noStrike">
                        <a:solidFill>
                          <a:srgbClr val="0000FF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230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230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234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>
                          <a:effectLst/>
                        </a:rPr>
                        <a:t>▽</a:t>
                      </a:r>
                      <a:r>
                        <a:rPr lang="en-US" altLang="zh-TW" sz="1200" u="none" strike="noStrike">
                          <a:effectLst/>
                        </a:rPr>
                        <a:t>2</a:t>
                      </a:r>
                      <a:endParaRPr lang="en-US" altLang="zh-TW" sz="1200" b="0" i="0" u="none" strike="noStrike">
                        <a:solidFill>
                          <a:srgbClr val="008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591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向下箭號 5"/>
          <p:cNvSpPr/>
          <p:nvPr/>
        </p:nvSpPr>
        <p:spPr>
          <a:xfrm>
            <a:off x="6012160" y="2564904"/>
            <a:ext cx="144016" cy="79208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20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>
                <a:solidFill>
                  <a:srgbClr val="FF0000"/>
                </a:solidFill>
              </a:rPr>
              <a:t>Replicate a call</a:t>
            </a:r>
            <a:r>
              <a:rPr lang="en-US" altLang="zh-TW" dirty="0" smtClean="0"/>
              <a:t>: </a:t>
            </a:r>
            <a:r>
              <a:rPr lang="en-US" altLang="zh-TW" i="1" dirty="0" smtClean="0"/>
              <a:t>h</a:t>
            </a:r>
            <a:r>
              <a:rPr lang="en-US" altLang="zh-TW" dirty="0" smtClean="0"/>
              <a:t> shares of stock + </a:t>
            </a:r>
            <a:r>
              <a:rPr lang="en-US" altLang="zh-TW" i="1" dirty="0" smtClean="0"/>
              <a:t>B</a:t>
            </a:r>
            <a:r>
              <a:rPr lang="en-US" altLang="zh-TW" dirty="0" smtClean="0"/>
              <a:t> dollars</a:t>
            </a:r>
            <a:endParaRPr lang="en-US" altLang="zh-TW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The Binomial Option </a:t>
            </a:r>
            <a:r>
              <a:rPr lang="en-US" altLang="zh-TW" dirty="0" smtClean="0"/>
              <a:t>Pricing Model</a:t>
            </a:r>
            <a:endParaRPr lang="zh-TW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484784"/>
            <a:ext cx="8267700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圖片 6" descr="\textmode&#10;{\Huge&#10;\begin{eqnarray*}&#10;hSu + RB = C_u\\&#10;hSd + RB = C_d&#10;\end{eqnarray*}&#10;}">
            <a:hlinkClick r:id="rId3" tooltip="&quot;Use this link to embed equations in web pages&quot;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5" y="5189691"/>
            <a:ext cx="2711450" cy="9036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4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>Value of </a:t>
            </a:r>
            <a:r>
              <a:rPr lang="en-US" altLang="zh-TW" i="1" dirty="0" smtClean="0"/>
              <a:t>h</a:t>
            </a:r>
            <a:r>
              <a:rPr lang="en-US" altLang="zh-TW" dirty="0" smtClean="0"/>
              <a:t> shares of stock + </a:t>
            </a:r>
            <a:r>
              <a:rPr lang="en-US" altLang="zh-TW" i="1" dirty="0" smtClean="0"/>
              <a:t>B</a:t>
            </a:r>
            <a:r>
              <a:rPr lang="en-US" altLang="zh-TW" dirty="0" smtClean="0"/>
              <a:t> dollars </a:t>
            </a:r>
            <a:r>
              <a:rPr lang="en-US" altLang="zh-TW" dirty="0" smtClean="0">
                <a:solidFill>
                  <a:srgbClr val="FF0000"/>
                </a:solidFill>
              </a:rPr>
              <a:t>at </a:t>
            </a:r>
            <a:r>
              <a:rPr lang="en-US" altLang="zh-TW" i="1" dirty="0" smtClean="0">
                <a:solidFill>
                  <a:srgbClr val="FF0000"/>
                </a:solidFill>
              </a:rPr>
              <a:t>t</a:t>
            </a:r>
            <a:r>
              <a:rPr lang="en-US" altLang="zh-TW" baseline="-25000" dirty="0" smtClean="0">
                <a:solidFill>
                  <a:srgbClr val="FF0000"/>
                </a:solidFill>
              </a:rPr>
              <a:t>0 </a:t>
            </a:r>
            <a:r>
              <a:rPr lang="en-US" altLang="zh-TW" dirty="0" smtClean="0"/>
              <a:t>: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The Binomial Option Pricing Model</a:t>
            </a:r>
            <a:endParaRPr lang="zh-TW" altLang="en-US" dirty="0"/>
          </a:p>
        </p:txBody>
      </p:sp>
      <p:pic>
        <p:nvPicPr>
          <p:cNvPr id="9" name="圖片 8" descr="\textmode&#10;{\Huge&#10;\begin{eqnarray*}&#10;\frac{1}{R}\left[\left(\frac{u-R}{u-d}\right)C_d +\left(\frac{R-d}{u-d}\right)C_u \right]&#10;\end{eqnarray*}&#10;}">
            <a:hlinkClick r:id="rId2" tooltip="&quot;Use this link to embed equations in web pages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550" y="5445224"/>
            <a:ext cx="5422900" cy="954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6" descr="\textmode&#10;{\Huge&#10;\begin{eqnarray*}&#10;hSu + RB = C_u\\&#10;hSd + RB = C_d&#10;\end{eqnarray*}&#10;$$$$&#10;\begin{eqnarray*}&#10;h = \frac{C_u-C_d}{S(u-d)}, \quad B = \frac{u C_d - d C_u}{R(u-d)}&#10;\end{eqnarray*}&#10;}">
            <a:hlinkClick r:id="rId4" tooltip="Use this link to embed equations in web pages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0" y="1700808"/>
            <a:ext cx="537210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0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Risk Neutral Probability</a:t>
            </a:r>
            <a:endParaRPr lang="zh-TW" altLang="en-US" dirty="0"/>
          </a:p>
        </p:txBody>
      </p:sp>
      <p:pic>
        <p:nvPicPr>
          <p:cNvPr id="6" name="圖片 5" descr="\textmode&#10;{\Huge&#10;\begin{eqnarray*}&#10;&amp;&amp; C_0 = \frac{1}{R}\left[\left(\frac{u-R}{u-d}\right)C_d +\left(\frac{R-d}{u-d}\right)C_u \right], \\\\\\&#10;&amp;&amp; \text{where }\left(\frac{u-R}{u-d}\right) + \left(\frac{R-d}{u-d}\right) = 1, \\\\\\&#10;&amp;&amp;\text{can be thought of as a probability measure}&#10;\end{eqnarray*}&#10;}">
            <a:hlinkClick r:id="rId2" tooltip="&quot;Use this link to embed equations in web pages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545" y="1913984"/>
            <a:ext cx="6772910" cy="3891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65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Due to the </a:t>
            </a:r>
            <a:r>
              <a:rPr lang="en-US" altLang="zh-TW" i="1" dirty="0"/>
              <a:t>Central Limit Theorem</a:t>
            </a:r>
            <a:r>
              <a:rPr lang="en-US" altLang="zh-TW" dirty="0"/>
              <a:t>, </a:t>
            </a:r>
            <a:r>
              <a:rPr lang="en-US" altLang="zh-TW" dirty="0" smtClean="0"/>
              <a:t>the risk neutral probability are </a:t>
            </a:r>
            <a:r>
              <a:rPr lang="en-US" altLang="zh-TW" dirty="0" smtClean="0">
                <a:solidFill>
                  <a:srgbClr val="FF0000"/>
                </a:solidFill>
              </a:rPr>
              <a:t>normally distributed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The Binomial Option Pricing Model</a:t>
            </a:r>
            <a:endParaRPr lang="zh-TW" alt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27684"/>
            <a:ext cx="4752975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190" y="2348880"/>
            <a:ext cx="2042145" cy="4872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040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575" y="676275"/>
            <a:ext cx="2228850" cy="550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363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The Black-Scholes frame work</a:t>
            </a:r>
            <a:endParaRPr lang="zh-TW" altLang="en-US" dirty="0"/>
          </a:p>
        </p:txBody>
      </p:sp>
      <p:pic>
        <p:nvPicPr>
          <p:cNvPr id="5" name="圖片 4" descr="\textmode&#10;{\Huge&#10;\begin{eqnarray*}&#10;&amp;&amp;\log\left(\frac{S_T}{S_0}\right) \sim N\left(\left(r-\frac{\sigma^2}{2}\right)T, \sigma^2 T\right)&#10;\\\\&#10;&amp;&amp;f_{S_T}(x) = \frac{1}{x\sigma\sqrt{2\pi T}} \exp\left(-\frac{1}{2}\left(\frac{\log x- \left(r-\frac{\sigma^2}{2}\right)T}{\sigma\sqrt{2\pi T}}\right)^2\right)&#10;\\\\&#10;&amp;&amp;\frac{dS}{S} = r dt + \sigma dW(t)&#10;\end{eqnarray*}&#10;}">
            <a:hlinkClick r:id="rId2" tooltip="&quot;Use this link to embed equations in web pages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02730"/>
            <a:ext cx="8910320" cy="414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8" name="Picture 6" descr="{\Huge\color{red}&#10;C = \tilde E\left\{\max(S_T - K, 0)\right\}&#10;}">
            <a:hlinkClick r:id="rId4" tooltip="Use this link to embed equations in web pages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630" y="5301208"/>
            <a:ext cx="4133850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42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239</TotalTime>
  <Words>233</Words>
  <Application>Microsoft Office PowerPoint</Application>
  <PresentationFormat>如螢幕大小 (4:3)</PresentationFormat>
  <Paragraphs>148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匯合</vt:lpstr>
      <vt:lpstr>Option Pricing under Risk Neutral prob.</vt:lpstr>
      <vt:lpstr>Option Basic</vt:lpstr>
      <vt:lpstr>Arbitrage</vt:lpstr>
      <vt:lpstr>The Binomial Option Pricing Model</vt:lpstr>
      <vt:lpstr>The Binomial Option Pricing Model</vt:lpstr>
      <vt:lpstr>Risk Neutral Probability</vt:lpstr>
      <vt:lpstr>The Binomial Option Pricing Model</vt:lpstr>
      <vt:lpstr>PowerPoint 簡報</vt:lpstr>
      <vt:lpstr>The Black-Scholes frame work</vt:lpstr>
      <vt:lpstr>Empirical Distribution</vt:lpstr>
      <vt:lpstr>PowerPoint 簡報</vt:lpstr>
      <vt:lpstr>Numerical Method</vt:lpstr>
      <vt:lpstr>Thanks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lab313</dc:creator>
  <cp:lastModifiedBy>lab313</cp:lastModifiedBy>
  <cp:revision>16</cp:revision>
  <dcterms:created xsi:type="dcterms:W3CDTF">2011-10-13T01:57:35Z</dcterms:created>
  <dcterms:modified xsi:type="dcterms:W3CDTF">2011-11-12T15:58:15Z</dcterms:modified>
</cp:coreProperties>
</file>